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1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finals\Dream%20car%20rental%20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finals\Dream%20car%20rental%20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Total Monthly Income by Brand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'Summary Dashboard'!$B$1</c:f>
              <c:strCache>
                <c:ptCount val="1"/>
                <c:pt idx="0">
                  <c:v>Total Monthly Income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'Summary Dashboard'!$A$2:$A$7</c:f>
              <c:strCache>
                <c:ptCount val="6"/>
                <c:pt idx="0">
                  <c:v>Toyata </c:v>
                </c:pt>
                <c:pt idx="1">
                  <c:v>Hyundai</c:v>
                </c:pt>
                <c:pt idx="2">
                  <c:v>Suzuki</c:v>
                </c:pt>
                <c:pt idx="3">
                  <c:v>Bmw</c:v>
                </c:pt>
                <c:pt idx="4">
                  <c:v>Audi</c:v>
                </c:pt>
                <c:pt idx="5">
                  <c:v>Honda</c:v>
                </c:pt>
              </c:strCache>
            </c:strRef>
          </c:cat>
          <c:val>
            <c:numRef>
              <c:f>'Summary Dashboard'!$B$2:$B$7</c:f>
              <c:numCache>
                <c:formatCode>General</c:formatCode>
                <c:ptCount val="6"/>
                <c:pt idx="0">
                  <c:v>1634000</c:v>
                </c:pt>
                <c:pt idx="1">
                  <c:v>813000</c:v>
                </c:pt>
                <c:pt idx="2">
                  <c:v>328500</c:v>
                </c:pt>
                <c:pt idx="3">
                  <c:v>1635000</c:v>
                </c:pt>
                <c:pt idx="4">
                  <c:v>1465000</c:v>
                </c:pt>
                <c:pt idx="5">
                  <c:v>346000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3D-4D81-AE6D-E516C922A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50046735"/>
        <c:axId val="1550071215"/>
        <c:axId val="0"/>
      </c:bar3DChart>
      <c:catAx>
        <c:axId val="1550046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0071215"/>
        <c:crosses val="autoZero"/>
        <c:auto val="1"/>
        <c:lblAlgn val="ctr"/>
        <c:lblOffset val="100"/>
        <c:noMultiLvlLbl val="0"/>
      </c:catAx>
      <c:valAx>
        <c:axId val="155007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0046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GB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Cars per Category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'Summary Dashboard'!$E$2</c:f>
              <c:strCache>
                <c:ptCount val="1"/>
                <c:pt idx="0">
                  <c:v>Total cars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9D3C-4DCD-BA8D-AB6C579BF47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9D3C-4DCD-BA8D-AB6C579BF47F}"/>
              </c:ext>
            </c:extLst>
          </c:dPt>
          <c:cat>
            <c:strRef>
              <c:f>'Summary Dashboard'!$D$3:$D$4</c:f>
              <c:strCache>
                <c:ptCount val="2"/>
                <c:pt idx="0">
                  <c:v>Luxury</c:v>
                </c:pt>
                <c:pt idx="1">
                  <c:v>Normal</c:v>
                </c:pt>
              </c:strCache>
            </c:strRef>
          </c:cat>
          <c:val>
            <c:numRef>
              <c:f>'Summary Dashboard'!$E$3:$E$4</c:f>
              <c:numCache>
                <c:formatCode>General</c:formatCode>
                <c:ptCount val="2"/>
                <c:pt idx="0">
                  <c:v>21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3C-4DCD-BA8D-AB6C579BF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3DDCC-ED81-4892-8D22-592A1E74472D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3700-971C-4E22-9AF5-9F3C4C92A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3700-971C-4E22-9AF5-9F3C4C92A2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4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CF23B-1DAC-BD9B-1140-B593C565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60DD6-9B85-3D1A-4033-9C212C71F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7EEA6-2B9C-06AE-E83F-98DC8D51E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D15D2-EE9C-2451-BBBF-0EF800D6C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3700-971C-4E22-9AF5-9F3C4C92A2C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05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85DD-42E6-EE78-E950-51F9C36EF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2116F-DEAA-547B-9CD3-5E9B87694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C7F5-0B17-C02E-4856-81392EB9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658E-B7EB-4CD8-11FF-C30A4A09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32560-3533-600C-57FA-5509CEC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3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5B15-E5FF-F203-3E3F-28D7686D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171D4-CEEA-E945-8FFA-55531BF95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329F-E9AB-6C47-36B2-FB068E2E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1FB01-648E-A4C3-BA01-34F4FEAF8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578E5-BE4A-BB85-4EC2-5C292BAF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64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C31F2-59A0-733D-5EF0-E806A8197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15DFD-10E6-0D68-AFCC-094D9861A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73595-6F21-E6C4-6B7F-845F2FEB1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EDDDC-1194-52DD-6B7F-23432F2A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25A90-E98D-88B3-DF54-73718F28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1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1C9E-8DBD-50E6-6FB7-E069D643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9C04-412A-DE22-08CB-F55094A9F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6F96D-1B01-B697-A54B-4FA2B5F3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53404-C898-E7F8-49FF-1262A2B0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9344-191B-4FBC-58EF-2EE7FB87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01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9C3C-4B13-07D4-D38D-A744E151F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2B961-341A-4617-383D-6589A756B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9821D-E155-4092-ED27-B9E96E88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9A0D4-5C72-2E82-47A3-F84AABDD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F83D1-7766-FDCC-F324-84A5DC22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41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B4FD-5E77-21A1-9EF8-39C2DEA1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4CD20-E9F7-F39E-563C-792CE7610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926D5-83D6-1B8E-C407-BFA45077D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55E20-27BC-AF3B-C6B7-F039CE86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0FE25-1676-2F21-C9B2-1A19B8F7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89018-5076-FBC3-B162-0BE984C3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48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33C3-D41D-4707-705F-77A3FB8E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2DFB4-714A-4FCB-0C5D-C614F388A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A74E5-DF19-EF27-FBCE-F48DC2DE8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A45BFC-BC7B-434F-0805-EA29F630E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75919-E34E-22A8-40F0-4B10BE27D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32C900-6095-0D90-074C-C6201494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6D259-C81E-E33B-A82D-C933E487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7DB0E-0BEE-45BD-B12D-69CBEE69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59DF-5492-14F3-AF5F-2FFA0FA7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47B240-A9D9-8281-3509-A21AA849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F0C25-C849-8CFC-45D3-EB45D0B4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EA1A-762F-CC9F-A068-40B9F86E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27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F8647-C7AE-8146-D5E7-4B8DCFD2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C857C-8AC3-C686-F1C2-8A1058A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27614-11B7-0D63-B024-BBFB5131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23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F3D1-F690-015D-DE90-EAABC0FE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248DB-CCBD-6C2A-25C8-2A6FDF13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B55D4-CA0B-1194-7C00-1C6E73FF0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D26A8-AAF5-F523-1008-4715278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6BC7C-5DF0-9A16-7972-8E331D15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809D-C190-DA4C-ABBC-A8F78277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34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37F6-0FF2-A78D-4ECC-BD2D8538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2685-33D2-41EE-7642-AA4537230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E7384-991F-4C05-C1CC-A674F0DC6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A40B6-53BF-5A7C-4803-BB4C9119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2742C-33C7-02D9-25A5-93E3AE83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40AE2-FA5A-7DC6-6244-C1B37B66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22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CEDA8-96CE-0BD4-2472-9AC20AEF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D7F8E-0456-5401-1E5B-05DFE90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48EA-A1D2-2E67-DABB-E50713914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3DBC7-2872-0947-AB89-7DEDDCB0E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521A6-0178-B5A2-C3DD-DC6BFB9DD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85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hart" Target="../charts/chart2.xml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e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jpe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jpeg"/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hyperlink" Target="https://github.com/abduu-codes/Goupno3-car-rental-service.git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abduu-codes.github.io/Goupno3-car-rental-service/" TargetMode="Externa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E8BAD5-B9BB-A647-7BC9-F7C4CDDA5700}"/>
              </a:ext>
            </a:extLst>
          </p:cNvPr>
          <p:cNvSpPr txBox="1"/>
          <p:nvPr/>
        </p:nvSpPr>
        <p:spPr>
          <a:xfrm>
            <a:off x="266700" y="2111615"/>
            <a:ext cx="11658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  <a:p>
            <a:pPr algn="ctr"/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OUR PRESENTATION</a:t>
            </a:r>
            <a:endParaRPr lang="en-GB" sz="4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Triangle 7">
            <a:extLst>
              <a:ext uri="{FF2B5EF4-FFF2-40B4-BE49-F238E27FC236}">
                <a16:creationId xmlns:a16="http://schemas.microsoft.com/office/drawing/2014/main" id="{389079FD-D06F-1AA8-0262-0C4677C5029C}"/>
              </a:ext>
            </a:extLst>
          </p:cNvPr>
          <p:cNvSpPr/>
          <p:nvPr/>
        </p:nvSpPr>
        <p:spPr>
          <a:xfrm rot="10800000">
            <a:off x="0" y="0"/>
            <a:ext cx="12192000" cy="5435600"/>
          </a:xfrm>
          <a:custGeom>
            <a:avLst/>
            <a:gdLst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35600">
                <a:moveTo>
                  <a:pt x="0" y="5435600"/>
                </a:moveTo>
                <a:lnTo>
                  <a:pt x="0" y="0"/>
                </a:lnTo>
                <a:cubicBezTo>
                  <a:pt x="6502400" y="325967"/>
                  <a:pt x="4914900" y="5363633"/>
                  <a:pt x="12192000" y="5435600"/>
                </a:cubicBezTo>
                <a:lnTo>
                  <a:pt x="0" y="54356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5406CE7-42C2-66C3-7502-80F1FE6D61EE}"/>
              </a:ext>
            </a:extLst>
          </p:cNvPr>
          <p:cNvSpPr/>
          <p:nvPr/>
        </p:nvSpPr>
        <p:spPr>
          <a:xfrm>
            <a:off x="-10886" y="1433285"/>
            <a:ext cx="12192000" cy="5435600"/>
          </a:xfrm>
          <a:custGeom>
            <a:avLst/>
            <a:gdLst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35600">
                <a:moveTo>
                  <a:pt x="0" y="5435600"/>
                </a:moveTo>
                <a:lnTo>
                  <a:pt x="0" y="0"/>
                </a:lnTo>
                <a:cubicBezTo>
                  <a:pt x="6502400" y="325967"/>
                  <a:pt x="4914900" y="5363633"/>
                  <a:pt x="12192000" y="5435600"/>
                </a:cubicBezTo>
                <a:lnTo>
                  <a:pt x="0" y="54356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3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2604 0.42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2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409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B6F37-7242-33FF-ABD9-96CD72162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9773F247-A178-4BC2-120D-32FB4F7B0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6DA6C405-765D-30C3-B356-16957A791F47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2C11C-8E20-23CB-CD8B-B68408B897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F1CC1853-A583-BECE-43AC-D963871DFD7A}"/>
              </a:ext>
            </a:extLst>
          </p:cNvPr>
          <p:cNvSpPr/>
          <p:nvPr/>
        </p:nvSpPr>
        <p:spPr>
          <a:xfrm rot="17268245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E2C2B-158D-6C89-229C-E59555FB973C}"/>
              </a:ext>
            </a:extLst>
          </p:cNvPr>
          <p:cNvSpPr txBox="1"/>
          <p:nvPr/>
        </p:nvSpPr>
        <p:spPr>
          <a:xfrm>
            <a:off x="4232886" y="1365855"/>
            <a:ext cx="7665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Data from Excel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95F84A6-161F-6C49-DD9F-DC0E1D1FD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429" y="1870641"/>
            <a:ext cx="687649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vehicles: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 cars: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 cars: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Brands covered: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Toyota, BMW, Audi, Honda, Hyundai, Suzuki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monthly income per vehicle: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214,534 PKR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20DDA-63EA-4FFD-38FA-A62C749E2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4" y="560441"/>
            <a:ext cx="1302507" cy="1302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0FD09E-3FE9-DADA-B4C1-BEC2FEFCE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706369-3642-DCB1-228E-A2F86637D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26973-85C8-638C-6A6F-B9FEEC3E4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73119-3741-FB2E-2A73-41C45A2D7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A05C23-FCCE-30E6-8E7E-A9232D88A9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C8ABC5-4F56-4B6A-36E8-88B1CF5ED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124388">
            <a:off x="342219" y="2355223"/>
            <a:ext cx="1055797" cy="10557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60C48C-8238-4718-0870-E54BB9B86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2" y="3604086"/>
            <a:ext cx="3667408" cy="26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A66BF-CD03-B494-DB5C-86BA0840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461B5AEB-9F31-9B1E-80A2-F1DDDF18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63005D48-B92C-1541-DB27-D0572DC9E339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B8F48-CD73-554D-103F-83F4BC04AF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0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386EB74E-6AB5-4F49-99B6-CF2E0DA87515}"/>
              </a:ext>
            </a:extLst>
          </p:cNvPr>
          <p:cNvSpPr/>
          <p:nvPr/>
        </p:nvSpPr>
        <p:spPr>
          <a:xfrm rot="19628668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786B1-7015-15FB-E324-1F42F7C0B065}"/>
              </a:ext>
            </a:extLst>
          </p:cNvPr>
          <p:cNvSpPr txBox="1"/>
          <p:nvPr/>
        </p:nvSpPr>
        <p:spPr>
          <a:xfrm>
            <a:off x="4654080" y="1340455"/>
            <a:ext cx="716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from Excel (Required)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DD06D3A-0F52-AB83-8C69-0A2ED6B99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730" y="1809731"/>
            <a:ext cx="434606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communication across languages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access for people with disabilities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 and effort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quality of messages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learning and teamwork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6757D-F86E-E9C4-82E3-1E8A584C1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69" y="837315"/>
            <a:ext cx="858033" cy="858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0E0DD-93A2-4660-1D30-AB10BE6FD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534" y="1141803"/>
            <a:ext cx="1145088" cy="1145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1D040-40A5-463F-D3FC-2C82C7835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150310-7AE7-E0E3-6954-EEFDF427C9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59B999-E09F-C6A5-BF3D-FBE3020F4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9DE653-28F0-B815-AF4E-6877F44657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49EA4F-875D-8AA5-CA6F-8C69CAF95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040610">
            <a:off x="535168" y="2432113"/>
            <a:ext cx="1055797" cy="1055797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1AF1948-9315-5E99-8ACC-6128C741FC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856645"/>
              </p:ext>
            </p:extLst>
          </p:nvPr>
        </p:nvGraphicFramePr>
        <p:xfrm>
          <a:off x="5038050" y="3852677"/>
          <a:ext cx="2940050" cy="209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8EA4FD-A54B-43B9-AD91-5C26BE0B9E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521912"/>
              </p:ext>
            </p:extLst>
          </p:nvPr>
        </p:nvGraphicFramePr>
        <p:xfrm>
          <a:off x="8224422" y="3821304"/>
          <a:ext cx="3590925" cy="1933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3649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0E87-4E9E-1A29-6AAE-82AE621B9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30777993-1773-C44B-81D2-4DB71935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" y="-26670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ECC76493-A414-6AA1-2633-23874F1B4958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9BED0-6C0E-4EEC-EE30-4ACE857240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44" y="-327668"/>
            <a:ext cx="12288228" cy="9212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2D43C-4869-17D7-14B0-6B243EE524FC}"/>
              </a:ext>
            </a:extLst>
          </p:cNvPr>
          <p:cNvSpPr txBox="1"/>
          <p:nvPr/>
        </p:nvSpPr>
        <p:spPr>
          <a:xfrm>
            <a:off x="5099277" y="1365855"/>
            <a:ext cx="661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Insights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381F128-C6F7-751C-EE9F-6C0817F93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992" y="1889075"/>
            <a:ext cx="626165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monthly income: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6,221,500 PKR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 vehicles contribute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 revenue share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High-end cars like Land Cruiser generate higher daily rent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helps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pricing and inventory decisions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88519AD-16B2-3E4D-80FA-91B66CAF2CE8}"/>
              </a:ext>
            </a:extLst>
          </p:cNvPr>
          <p:cNvSpPr/>
          <p:nvPr/>
        </p:nvSpPr>
        <p:spPr>
          <a:xfrm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84E6D3-6AA8-A5AC-4ACD-0460DEAC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739F292-E88E-D796-0E2C-82A1C242F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99ADC5-857D-438A-81DA-52AF64524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486" y="2206254"/>
            <a:ext cx="1352504" cy="13525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6C83BB-0C8E-0620-2C2C-512FF5853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DBA29B-DF8E-C46F-F89C-B97BD0D2D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E4EBB51-B3E4-5C98-39C3-0F8239E6D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34DDF8D-AEE1-FAFB-DAA4-662FC869ED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700311">
            <a:off x="673303" y="2749397"/>
            <a:ext cx="1055797" cy="1055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1E8C-4959-1F5D-A646-C02DDA6B8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618" y="3475851"/>
            <a:ext cx="4064209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6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EE7E-6982-ABFA-6237-0490DF9A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9DC3A327-7A48-BAC9-80DD-7E8750F4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7113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6F728B9-FA10-C1F9-DC29-8D4241A56E40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8C4D8-AD1F-FBEE-A09B-CE597318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B7994500-B77E-3B5E-8742-E795ADD48E23}"/>
              </a:ext>
            </a:extLst>
          </p:cNvPr>
          <p:cNvSpPr/>
          <p:nvPr/>
        </p:nvSpPr>
        <p:spPr>
          <a:xfrm rot="2179858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F9B3D-7B6D-1204-A423-0E8E983BB828}"/>
              </a:ext>
            </a:extLst>
          </p:cNvPr>
          <p:cNvSpPr txBox="1"/>
          <p:nvPr/>
        </p:nvSpPr>
        <p:spPr>
          <a:xfrm>
            <a:off x="4164553" y="1400907"/>
            <a:ext cx="778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Decisions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0E3C3F5-AE40-AC1A-6CD2-5964AC287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293" y="1924127"/>
            <a:ext cx="56685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Luxury-focused typography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premium branding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Alternating brand sections for visual balance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Sticky navigation bar improves usability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 color theme for professional look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076AF-F90F-067F-84C5-7A47229A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97CAB5-644C-53D7-9605-AB0378C8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62E2E7-1A6B-DF47-D1E2-09B1B930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A0F074-8ABA-D660-4F39-3A1199C3D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1138" y="3745771"/>
            <a:ext cx="1219200" cy="121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B1604C-66F4-3A87-167E-5D565066B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6457AD-0CD8-9C7F-8584-DCD20EBAC2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F8F2F0-B3F6-D463-FDFA-8E911A640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4808705">
            <a:off x="723606" y="3057510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D961-E528-3D7C-0EFD-0BABC86488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75" y="3325284"/>
            <a:ext cx="3891493" cy="33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3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AAE5-27AC-DFAD-BF99-615F3DF5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2AB9C659-2427-5756-AFC2-78B4FE66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0054333C-0273-FD13-28C4-BE0AB9A115EB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3A01B-69F8-C176-479C-7241DE7175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E8966674-E516-7A26-B0E6-E63DE78DCD96}"/>
              </a:ext>
            </a:extLst>
          </p:cNvPr>
          <p:cNvSpPr/>
          <p:nvPr/>
        </p:nvSpPr>
        <p:spPr>
          <a:xfrm rot="4126043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558F5-3BC3-91F7-BB5B-2D4597542B32}"/>
              </a:ext>
            </a:extLst>
          </p:cNvPr>
          <p:cNvSpPr txBox="1"/>
          <p:nvPr/>
        </p:nvSpPr>
        <p:spPr>
          <a:xfrm>
            <a:off x="3881628" y="1380269"/>
            <a:ext cx="88183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 Used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&amp; 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Website development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Data analysis &amp; charts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Word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Documentation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Version control &amp; live hosting.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D10BE-7FA5-1EC4-0397-32408567F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7A8A02-EA9B-0D3B-ED99-7764228D3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041AD3-DBF7-9662-ED5F-7E8EDD2D6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025B43-C04D-F227-B593-EA4D90B5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3714891"/>
            <a:ext cx="1005388" cy="10053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EEC3C3-CB80-4040-45BF-7B7719A36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819" y="4776107"/>
            <a:ext cx="1189973" cy="11899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8236BB-803A-EA9F-1515-6C7C07C8E4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C094D7-55B6-169D-7EC3-8E4BCFBB8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497101">
            <a:off x="564904" y="3292854"/>
            <a:ext cx="1055797" cy="1055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CF822-EE6C-2760-FCCD-8ED3DC47A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92" y="3428999"/>
            <a:ext cx="3004951" cy="30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9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7C269-5864-8074-D57B-C4A5DBAC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70327-461E-F5FC-C7E0-5643387F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pic>
        <p:nvPicPr>
          <p:cNvPr id="22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CAFE8B86-873B-2E8D-F4CE-9BCD609E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03AB1FC7-D94E-D309-F973-F0E0B81888BE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3901E545-EB41-2B93-4CC2-B28326F48F86}"/>
              </a:ext>
            </a:extLst>
          </p:cNvPr>
          <p:cNvSpPr/>
          <p:nvPr/>
        </p:nvSpPr>
        <p:spPr>
          <a:xfrm rot="6383615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18AB1-5986-BA40-1CBA-959393230EF7}"/>
              </a:ext>
            </a:extLst>
          </p:cNvPr>
          <p:cNvSpPr txBox="1"/>
          <p:nvPr/>
        </p:nvSpPr>
        <p:spPr>
          <a:xfrm>
            <a:off x="4372344" y="1282215"/>
            <a:ext cx="756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Link &amp; GitHub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41D189E-E7ED-CE69-8F02-CF6F801AC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413" y="1777012"/>
            <a:ext cx="748506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Website (GitHub Pages):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</a:t>
            </a:r>
            <a:r>
              <a:rPr lang="en-US" b="1" dirty="0"/>
              <a:t> </a:t>
            </a:r>
            <a:r>
              <a:rPr lang="en-US" b="1" u="sng" dirty="0">
                <a:hlinkClick r:id="rId4"/>
              </a:rPr>
              <a:t>https://abduu-codes.github.io/Goupno3-car-rental-service/</a:t>
            </a:r>
            <a:endParaRPr lang="en-US" b="1" u="sng" dirty="0"/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https://github.com/abduu-codes/Goupno3-car-rental-service.gi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hosted publicly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deployment for real-time access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2C983-7A58-CC2E-37FB-418935398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86E98-E710-294A-8F91-DE523CDAD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82101-1DF0-1428-A437-A582BC61F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E5A4D-6F00-FAA6-4D43-EDB6AD528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D4E0D3-CC45-D457-5BEF-6647EB108B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B994A3-41A8-B158-19CB-710F98828C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26509"/>
            <a:ext cx="1287655" cy="1287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958159-4929-9DB8-99F8-D33DFF4E38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718640">
            <a:off x="182730" y="3365924"/>
            <a:ext cx="1055797" cy="1055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C9909-EDDF-366A-1350-0349444136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15" y="3852677"/>
            <a:ext cx="3012313" cy="27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5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9E95-B937-8C37-02DE-F418C5F5A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D2680165-3972-8891-3B68-CDAD0AFA9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5E1EEBE-5CCE-9271-0526-75F04F1FCCEB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D84EA-ED48-F44E-7116-66D93214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B6360047-4A89-FA19-FB3F-A7D13347D2A0}"/>
              </a:ext>
            </a:extLst>
          </p:cNvPr>
          <p:cNvSpPr/>
          <p:nvPr/>
        </p:nvSpPr>
        <p:spPr>
          <a:xfrm rot="17113614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24A72-3DF5-5C52-425E-BDB1684C62E6}"/>
              </a:ext>
            </a:extLst>
          </p:cNvPr>
          <p:cNvSpPr txBox="1"/>
          <p:nvPr/>
        </p:nvSpPr>
        <p:spPr>
          <a:xfrm>
            <a:off x="4372344" y="1282215"/>
            <a:ext cx="75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92778-F1F5-0203-F8E9-89D440D13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182" y="1752853"/>
            <a:ext cx="632917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 how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front-end design depends on accurate data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Understood importance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 in business logic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skills in: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 structuring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 making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18CBD3-EB4D-EA79-6C30-223241283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" y="440054"/>
            <a:ext cx="1458238" cy="1458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B1317B-041C-9573-8EE9-87FD1B04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964" y="1169173"/>
            <a:ext cx="1166973" cy="1166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1C5386-19B9-D81C-835D-B1F53AE10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984765">
            <a:off x="218243" y="2348338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F864F3-8083-067E-FA3B-BD197171F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4" y="3746170"/>
            <a:ext cx="1830125" cy="325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3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37B1-A040-0213-F0ED-34FF18C6E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0F087FB1-D72E-A812-EC14-0CE77BEA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8C760D3D-ACF3-8BD8-5048-CDC4CB447124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CA18D-29FD-0626-5971-2C70FFA3B8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462EAD48-ADBA-94B9-143F-A6527B6969EC}"/>
              </a:ext>
            </a:extLst>
          </p:cNvPr>
          <p:cNvSpPr/>
          <p:nvPr/>
        </p:nvSpPr>
        <p:spPr>
          <a:xfrm rot="19489944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983EE-F63E-0D12-DD3D-01ED64AC211A}"/>
              </a:ext>
            </a:extLst>
          </p:cNvPr>
          <p:cNvSpPr txBox="1"/>
          <p:nvPr/>
        </p:nvSpPr>
        <p:spPr>
          <a:xfrm>
            <a:off x="4372344" y="1282215"/>
            <a:ext cx="75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CFC3E88-2DAE-1C9E-2796-19DB13957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780" y="1742781"/>
            <a:ext cx="78699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developed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static car rental website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HTML and CSS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Organized and analyzed rental data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Visualized key metrics through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charts for better understanding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Maintained consistency across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website, Excel, and documentation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 all technical and academic requirements of the AICT Lab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B4076-0D83-10DD-DA05-0189C82A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5" y="676058"/>
            <a:ext cx="986230" cy="986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FF1A0-9703-8AB5-2ECA-1961D7B23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35" y="854756"/>
            <a:ext cx="1467598" cy="1467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DE1243-218F-B6F2-8C53-D8E7C0979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10300" y="2456420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7A1EF-D2AA-BC0A-7700-A8845E4A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B24AC85F-2F5A-B08D-FA07-F4547DD8C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70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D5924-BBA2-C4A9-9BE5-3044306AED42}"/>
              </a:ext>
            </a:extLst>
          </p:cNvPr>
          <p:cNvSpPr txBox="1"/>
          <p:nvPr/>
        </p:nvSpPr>
        <p:spPr>
          <a:xfrm>
            <a:off x="-93345" y="2159422"/>
            <a:ext cx="1237869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lvl="4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DO YOU HAVE ANY QUESTION?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078DA-F0F2-4771-E7DD-CA32EA66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8F029-33C2-4FED-CCE7-356704564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31E99-DBE1-E69D-C186-C430CDED21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pic>
        <p:nvPicPr>
          <p:cNvPr id="10244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B6285B01-B2BD-C546-AFEB-F3670429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3469C-C318-BE13-8915-A724E86532A9}"/>
              </a:ext>
            </a:extLst>
          </p:cNvPr>
          <p:cNvSpPr txBox="1"/>
          <p:nvPr/>
        </p:nvSpPr>
        <p:spPr>
          <a:xfrm>
            <a:off x="1232535" y="210026"/>
            <a:ext cx="972693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DREAM CAR RENTAL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Mam Ramsha Khalid</a:t>
            </a:r>
          </a:p>
          <a:p>
            <a:pPr algn="ctr"/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Abdullah (2025-GA-118)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Abdullah Hafeez (2025-GA-63)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Hassan Azam (2025-GA-70)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Abdullah Bin Tahir (2025-GA-96)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Ezza Fatima (2025-GA-82)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Jan-5/2026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Engineering and Technology, Lahore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05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AD7B-031A-3F8A-7727-5A5E11BA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DDE4773B-65EE-AFFD-4677-9FE2CFA0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B8795D71-873B-4DFF-0579-A62032A9EDC5}"/>
              </a:ext>
            </a:extLst>
          </p:cNvPr>
          <p:cNvSpPr/>
          <p:nvPr/>
        </p:nvSpPr>
        <p:spPr>
          <a:xfrm>
            <a:off x="-233889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8452FEE8-A400-A589-F8FE-1270D79DFAD7}"/>
              </a:ext>
            </a:extLst>
          </p:cNvPr>
          <p:cNvSpPr/>
          <p:nvPr/>
        </p:nvSpPr>
        <p:spPr>
          <a:xfrm rot="13273316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7CBC8-42C5-080E-3887-2A423FBDE0A1}"/>
              </a:ext>
            </a:extLst>
          </p:cNvPr>
          <p:cNvSpPr txBox="1"/>
          <p:nvPr/>
        </p:nvSpPr>
        <p:spPr>
          <a:xfrm>
            <a:off x="3849013" y="2286676"/>
            <a:ext cx="8342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Graphics</a:t>
            </a:r>
            <a:endParaRPr lang="en-GB" sz="5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0C197-815C-86E4-74AD-407D7581F0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9690B-2155-F4E4-1DF3-9628DCE7E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3BA60-A231-DB9B-3544-8B989426B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03" y="1193858"/>
            <a:ext cx="706119" cy="706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0EE6A-4AC5-C24E-7969-13FB05E31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8A2D4E-21A5-07C7-3128-19C87711E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3AD790-9BBD-5754-518B-F1DE465FA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37EF3-E583-F4CA-A691-B9F3B1C44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89" y="5273306"/>
            <a:ext cx="841658" cy="841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17B849-CDF3-0997-8107-1CDD7DB4F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086563">
            <a:off x="-157488" y="2601618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BDE87-2F47-0BAA-182B-2023DE24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2683738E-276F-8E37-630B-D4418558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78153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05551C7-4176-003D-78F1-57CC6F2782A3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C794-2684-6039-8B4C-EACAA8CC37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D08EB8B3-AD9F-7304-C43B-5ADEB6627688}"/>
              </a:ext>
            </a:extLst>
          </p:cNvPr>
          <p:cNvSpPr/>
          <p:nvPr/>
        </p:nvSpPr>
        <p:spPr>
          <a:xfrm rot="17197357">
            <a:off x="-2521618" y="166207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54E4E6-F514-37B8-2B2C-449DB71BE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298" y="1330979"/>
            <a:ext cx="9874702" cy="68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79141" tIns="38088" rIns="1179141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70450" algn="r"/>
              </a:tabLst>
            </a:pP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endParaRPr kumimoji="0" lang="en-US" altLang="en-US" sz="3200" b="1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70450" algn="r"/>
              </a:tabLst>
            </a:pPr>
            <a:r>
              <a:rPr lang="en-US" altLang="en-US" sz="10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FAC7AD-77C0-CED7-0E2A-9C9CA8FA7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278" y="1853448"/>
            <a:ext cx="823725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car rental website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HTML &amp; CSS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 and analyze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rental data using Excel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availability, rental prices, and income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 data visually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charts for decision support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and live deployment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GitHub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D1C7C-33F5-58D0-0C62-1E324A4D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1" y="593700"/>
            <a:ext cx="1108339" cy="11083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C5EE75-DB31-95A7-367B-095265AF6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30" y="1288603"/>
            <a:ext cx="706119" cy="7061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865B6F-388B-6692-BBB5-3E46AE26E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AA113E-A7F9-3D42-C0D8-A57B89862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A1EBED-29B3-BE0F-F18D-A3CDC489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28DECA-DE18-9E1B-D716-14255600F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094915-F2CD-E90E-D368-CA6470D185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138590">
            <a:off x="274984" y="2433842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2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B2139-2E7A-7F57-758B-B70EA88D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F2C917E4-D93F-DD7C-D13C-8AA78C22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90726CF2-CD9C-3365-B144-597F922BE096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BD21B-C4C4-8584-7480-06D195D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850FD62E-B650-BF54-5DCC-323594E3861C}"/>
              </a:ext>
            </a:extLst>
          </p:cNvPr>
          <p:cNvSpPr/>
          <p:nvPr/>
        </p:nvSpPr>
        <p:spPr>
          <a:xfrm rot="19273442">
            <a:off x="-2535119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84349-46F6-03FD-5D80-978F31FE9A03}"/>
              </a:ext>
            </a:extLst>
          </p:cNvPr>
          <p:cNvSpPr txBox="1"/>
          <p:nvPr/>
        </p:nvSpPr>
        <p:spPr>
          <a:xfrm>
            <a:off x="6621644" y="2501900"/>
            <a:ext cx="4668656" cy="349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7E98-50CC-903B-8CDF-275C961D3F82}"/>
              </a:ext>
            </a:extLst>
          </p:cNvPr>
          <p:cNvSpPr txBox="1"/>
          <p:nvPr/>
        </p:nvSpPr>
        <p:spPr>
          <a:xfrm>
            <a:off x="4272428" y="1238740"/>
            <a:ext cx="793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Overview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B255A3B-5065-1163-77FE-CFB981CBA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301" y="1864265"/>
            <a:ext cx="711592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car rental service website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Pages included: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Brand-wise product pages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 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 and normal vehicle categories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clarity, navigation, and professionalism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275E4-2D41-9EC2-7094-BAD10C26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C414A-C0ED-D9AD-47AD-210D9B8DA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DFD399-A594-2F14-D66F-EC899949A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33" y="990797"/>
            <a:ext cx="1080659" cy="10806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719259-2976-D727-8135-5F6A06E31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9122BB-FAD2-6AE1-6218-CA9CC2403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AC0FDD-DAB7-B647-1169-E04317BDA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052E3F-173F-F080-A56A-FBFBF26B84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23030" y="2373202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0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37939-691A-1C12-2D84-0BEB99466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12360BBB-2773-421F-36E2-B4B86812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4381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8944F528-C165-5C5F-1181-B6B5F6BA7BB4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1DD654-6CE6-406A-7BA0-D12D58E6DF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D41EF17F-6A81-250E-E269-62AA504F6A5F}"/>
              </a:ext>
            </a:extLst>
          </p:cNvPr>
          <p:cNvSpPr/>
          <p:nvPr/>
        </p:nvSpPr>
        <p:spPr>
          <a:xfrm rot="21119359">
            <a:off x="-2527300" y="193464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03A26AB-0E22-CF03-2BF2-9DDD673BA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010" y="3216451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04A68-E4A2-285C-013D-104FBE7564AB}"/>
              </a:ext>
            </a:extLst>
          </p:cNvPr>
          <p:cNvSpPr txBox="1"/>
          <p:nvPr/>
        </p:nvSpPr>
        <p:spPr>
          <a:xfrm>
            <a:off x="5459601" y="1451025"/>
            <a:ext cx="593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5C32AE3-DA44-C73F-23C7-BD056C68C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733" y="1958817"/>
            <a:ext cx="479381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Hero section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Now call-to-action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 highlights (Toyota, BMW, Audi, etc.)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 layout for first-time users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Sticky navigation bar for easy access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AB562E-7659-EA9E-B5DE-F2F2B8512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91" y="1959136"/>
            <a:ext cx="981376" cy="9813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9AC8E2-D654-CC4B-8E96-6FFC2E7BA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0254CD-6D68-30E2-CD38-5D06289E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4" y="1075661"/>
            <a:ext cx="706119" cy="7061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92B328-9770-4722-7EE7-40B369C20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711650"/>
            <a:ext cx="721514" cy="7215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CE060D-D149-DD60-75B5-BD69598BB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711D88-C898-CBD3-20CD-3B8BAEDE2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D79ADE-2F98-6724-118B-1E966F10B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480190">
            <a:off x="648093" y="2607484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2F02F-62AA-F3F8-E1DB-EF75613F70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52" y="3548310"/>
            <a:ext cx="5469411" cy="25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8C950-745C-A0BD-0A68-E8745F7A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37E1DF9D-B49A-DD49-6CED-394CDF44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15DD4B86-2E6A-69C1-EEEE-27DF6D08C30A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ED67C-7A0A-9EE7-ACFF-E17F0AB1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DBF4D594-1457-50B3-71E3-0471ABCDC239}"/>
              </a:ext>
            </a:extLst>
          </p:cNvPr>
          <p:cNvSpPr/>
          <p:nvPr/>
        </p:nvSpPr>
        <p:spPr>
          <a:xfrm rot="1514833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F800D-1931-D813-5345-A49513F99861}"/>
              </a:ext>
            </a:extLst>
          </p:cNvPr>
          <p:cNvSpPr txBox="1"/>
          <p:nvPr/>
        </p:nvSpPr>
        <p:spPr>
          <a:xfrm>
            <a:off x="4150537" y="1216951"/>
            <a:ext cx="774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/ Brand Page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C73B38C-7EE9-5534-2D2E-8990553F3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743" y="1750774"/>
            <a:ext cx="56099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Brand-wise vehicle listings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car models and rental focus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Separate pages for Toyota, BMW, Audi, Honda, etc.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users quickly compare options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ED0CE-F5C8-8588-8F7E-B7466A694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115018"/>
            <a:ext cx="762863" cy="7628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E16C17-4FCB-8134-2592-21BF22FC0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4EAF03-E45A-6563-E9D9-36A9F1CED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33" y="1156280"/>
            <a:ext cx="706119" cy="7061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FD7C7D-411C-E1DE-0DE1-BEDE323A0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17" y="3316633"/>
            <a:ext cx="1183004" cy="11830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ED6047-E1AE-45ED-51DD-73D2939D7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CD6FE9-EFCF-E43B-543D-10973ADF3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89" y="5273306"/>
            <a:ext cx="841658" cy="841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035DD2-C110-9856-F34A-D7D960EA7B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4468361">
            <a:off x="726677" y="2856734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80C867-16F6-060D-DAF6-4014B8C2C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01" y="3194920"/>
            <a:ext cx="3785597" cy="1797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DFA1B-1418-8CF2-991C-6787F17B4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22" y="5087484"/>
            <a:ext cx="3454151" cy="1618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359B3-8765-EC92-4751-E7E1FAA7F5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1" y="3150172"/>
            <a:ext cx="3785597" cy="18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0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D073E-765D-A972-F9EF-429DE998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DE8BFB55-6264-E318-3B44-BEC8CDEE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" y="-2650895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F2E522B7-B3FF-2A63-F10B-959881800F50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8CD45-BA38-D304-545C-012DB5EB80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44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A8226683-CBB0-8C66-D783-223581D882CC}"/>
              </a:ext>
            </a:extLst>
          </p:cNvPr>
          <p:cNvSpPr/>
          <p:nvPr/>
        </p:nvSpPr>
        <p:spPr>
          <a:xfrm rot="3365044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CF9256-F417-00EB-3D63-86609EEC1530}"/>
              </a:ext>
            </a:extLst>
          </p:cNvPr>
          <p:cNvSpPr txBox="1"/>
          <p:nvPr/>
        </p:nvSpPr>
        <p:spPr>
          <a:xfrm>
            <a:off x="3595768" y="1219988"/>
            <a:ext cx="881832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/ Booking Page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inquiry and booking request interface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user communication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rental service interaction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accessible layout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B952D0-BF52-E67C-C220-884B3827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E47C16-C9C2-C145-07AC-9F8437F92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62B275-8D84-222C-B2B2-23E612F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33" y="1156280"/>
            <a:ext cx="706119" cy="7061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563974-44FE-446D-C6B2-AD74CD3C2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089E9F-B7F1-55AE-9A38-A0F8A2D56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5502" y="4472188"/>
            <a:ext cx="1176810" cy="11768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E647C9-B952-AEE1-42C4-C5F5E2FA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6886F7-67BD-CC93-29C1-E88705814B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781008">
            <a:off x="640212" y="3219096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4D19F1-95DB-6D2C-C343-1230E5F8DB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18" y="3423772"/>
            <a:ext cx="6212641" cy="28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3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60EC-C600-6FE8-0B9D-A3CC5729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16AC5BC3-36B3-97B8-BD0D-C1568651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AB1C66CE-5ADB-6B58-D5CD-43CE9C7EDB20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05638-AE2E-2B64-8F64-1BCB6103ED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213C68CB-8DD7-4880-A567-D78BB23D2455}"/>
              </a:ext>
            </a:extLst>
          </p:cNvPr>
          <p:cNvSpPr/>
          <p:nvPr/>
        </p:nvSpPr>
        <p:spPr>
          <a:xfrm rot="5793163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E0DA7-51F2-FF28-EF92-036D13AD6CDE}"/>
              </a:ext>
            </a:extLst>
          </p:cNvPr>
          <p:cNvSpPr txBox="1"/>
          <p:nvPr/>
        </p:nvSpPr>
        <p:spPr>
          <a:xfrm>
            <a:off x="3957874" y="737205"/>
            <a:ext cx="8234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Data Overview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ED416A-9DFF-0909-509A-1B5C3512D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693" y="1225341"/>
            <a:ext cx="476444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 used 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backbone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project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Tracks: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brand &amp; model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rent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category (Luxury / Normal)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status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income calculation and analysis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6CDC46-E045-B8E2-DAC2-A2914149D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0384C1-FE97-30D7-321F-318E9B92B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4BAAB6-AFB5-7949-E118-B4B77F5B9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20" y="1147872"/>
            <a:ext cx="706119" cy="7061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6C1373-DB2D-DDC6-EFC7-B874133C8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F1C901-A888-2EDA-8F5B-91F3724CF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293BB1-7239-5E14-3ECC-C748F97F07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197" y="5149410"/>
            <a:ext cx="1166122" cy="11661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5AFA88-58B6-5CE2-8598-204FF4C408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721281">
            <a:off x="403665" y="3414210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4B75D3-D570-E0C4-BFB3-0C18FACF53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79" y="3586390"/>
            <a:ext cx="2182455" cy="31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4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546</Words>
  <Application>Microsoft Office PowerPoint</Application>
  <PresentationFormat>Widescreen</PresentationFormat>
  <Paragraphs>104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50</cp:revision>
  <dcterms:created xsi:type="dcterms:W3CDTF">2025-11-18T12:24:38Z</dcterms:created>
  <dcterms:modified xsi:type="dcterms:W3CDTF">2026-01-04T06:35:19Z</dcterms:modified>
</cp:coreProperties>
</file>